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Antonio" pitchFamily="2" charset="77"/>
      <p:regular r:id="rId36"/>
      <p:bold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3fa81c30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3fa81c30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# verb, determiner, noun (singular), preposition, adverb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3fa81c30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3fa81c30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# verb, determiner, noun (singular), preposition, adverb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fa81c30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3fa81c30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3fa81c30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3fa81c30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Total number of lines &gt; 5 words and &gt; 20 characters = </a:t>
            </a:r>
            <a:r>
              <a:rPr lang="de" sz="1050">
                <a:solidFill>
                  <a:schemeClr val="dk1"/>
                </a:solidFill>
                <a:highlight>
                  <a:srgbClr val="FFFFFF"/>
                </a:highlight>
              </a:rPr>
              <a:t>35552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3fa81c30c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3fa81c30c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3fa81c30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3fa81c30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only looking at lines &gt; 5 words!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333333"/>
                </a:solidFill>
                <a:highlight>
                  <a:srgbClr val="FBFBFB"/>
                </a:highlight>
                <a:latin typeface="Verdana"/>
                <a:ea typeface="Verdana"/>
                <a:cs typeface="Verdana"/>
                <a:sym typeface="Verdana"/>
              </a:rPr>
              <a:t>Dr. Vassbinder gave an hour-long dissertation on the ionization effect of warp nacelles, before he realized that the topic was supposed to be - psychology!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3fa81c30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3fa81c30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Wh-pronoun, verb (non-3rd-person singular present), personal pronoun, verb (base form), comma, proper noun (singular), period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3fa81c30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3fa81c30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Wh-pronoun, verb (non-3rd-person singular present), personal pronoun, verb (base form), comma, proper noun (singular), period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3fa81c30c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3fa81c30c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Wh-pronoun, verb (non-3rd-person singular present), personal pronoun, verb (base form), comma, proper noun (singular), period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6fd6477d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6fd6477d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6fd6477d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6fd6477d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3fa81c30c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3fa81c30c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Explain why infinite depth is not the best thing! -&gt; overfitting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3fa81c30c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3fa81c30c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3fa81c30c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3fa81c30c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3fa81c30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3fa81c30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# verb, determiner, noun (singular), preposition, adverb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3fa81c30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3fa81c30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3fa81c30c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3fa81c30c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3fa81c30c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3fa81c30c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3fa81c30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3fa81c30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85c14fe2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85c14fe2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85c14fe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85c14fe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6fd6477d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6fd6477d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85c14fe2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85c14fe2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85c14fe2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85c14fe2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85c14fe2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85c14fe2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85c14fe2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85c14fe2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6fd6477d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6fd6477d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6fd6477d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6fd6477d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6fd6477d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6fd6477d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6fd6477d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6fd6477d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3fa81c30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3fa81c30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1339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3fa81c30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3fa81c30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# verb, determiner, noun (singular), preposition, adverb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jakevdp.github.io/PythonDataScienceHandbook/06.00-figure-code.html#Decision-Tree-Example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enor.com/view/star-trek-riker-forest-lost-gif-1534655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inyurl.com/37xjxhhu" TargetMode="External"/><Relationship Id="rId5" Type="http://schemas.openxmlformats.org/officeDocument/2006/relationships/hyperlink" Target="https://imgur.com/gallery/KNEwW" TargetMode="External"/><Relationship Id="rId4" Type="http://schemas.openxmlformats.org/officeDocument/2006/relationships/hyperlink" Target="https://www.deviantart.com/retoucher07030/art/LCARS-Vector-Shapes-156730231" TargetMode="External"/><Relationship Id="rId9" Type="http://schemas.openxmlformats.org/officeDocument/2006/relationships/hyperlink" Target="https://ai-pool.com/a/s/random-forests-understandin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://www.chakoteya.net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7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293750" y="205125"/>
            <a:ext cx="896700" cy="4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50" b="1">
                <a:solidFill>
                  <a:srgbClr val="FFB900"/>
                </a:solidFill>
                <a:latin typeface="Antonio"/>
                <a:ea typeface="Antonio"/>
                <a:cs typeface="Antonio"/>
                <a:sym typeface="Antonio"/>
              </a:rPr>
              <a:t>CAPSTONE</a:t>
            </a:r>
            <a:endParaRPr sz="1550" b="1"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240388" y="2930275"/>
            <a:ext cx="47070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B900"/>
                </a:solidFill>
                <a:latin typeface="Antonio"/>
                <a:ea typeface="Antonio"/>
                <a:cs typeface="Antonio"/>
                <a:sym typeface="Antonio"/>
              </a:rPr>
              <a:t>Star Trek Captains - An NLP Inquiry</a:t>
            </a:r>
            <a:endParaRPr sz="2700" b="1"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053637" y="3530575"/>
            <a:ext cx="5080500" cy="677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>
                <a:solidFill>
                  <a:srgbClr val="B5A2FF"/>
                </a:solidFill>
                <a:latin typeface="Antonio"/>
                <a:ea typeface="Antonio"/>
                <a:cs typeface="Antonio"/>
                <a:sym typeface="Antonio"/>
              </a:rPr>
              <a:t>AUTHORIZED ACCESS ONLY</a:t>
            </a:r>
            <a:endParaRPr sz="1600" b="1">
              <a:solidFill>
                <a:srgbClr val="B5A2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>
                <a:solidFill>
                  <a:srgbClr val="B5A2FF"/>
                </a:solidFill>
                <a:latin typeface="Antonio"/>
                <a:ea typeface="Antonio"/>
                <a:cs typeface="Antonio"/>
                <a:sym typeface="Antonio"/>
              </a:rPr>
              <a:t>PLEASE REPORT BUGS TO DATA SCIENTIST ON DUTY</a:t>
            </a:r>
            <a:endParaRPr sz="1600" b="1">
              <a:solidFill>
                <a:srgbClr val="B5A2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Counting words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4">
            <a:alphaModFix/>
          </a:blip>
          <a:srcRect t="57949" r="55134" b="14389"/>
          <a:stretch/>
        </p:blipFill>
        <p:spPr>
          <a:xfrm>
            <a:off x="1478163" y="640950"/>
            <a:ext cx="2632474" cy="3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4475" y="2756950"/>
            <a:ext cx="2123500" cy="21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312" y="651599"/>
            <a:ext cx="2319826" cy="200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7">
            <a:alphaModFix/>
          </a:blip>
          <a:srcRect l="20815" r="21700"/>
          <a:stretch/>
        </p:blipFill>
        <p:spPr>
          <a:xfrm>
            <a:off x="4026525" y="1271561"/>
            <a:ext cx="2060428" cy="26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6550" y="1436538"/>
            <a:ext cx="2730626" cy="227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Counting words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4">
            <a:alphaModFix/>
          </a:blip>
          <a:srcRect t="57949" r="55134" b="14389"/>
          <a:stretch/>
        </p:blipFill>
        <p:spPr>
          <a:xfrm>
            <a:off x="1478163" y="640950"/>
            <a:ext cx="2632474" cy="3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4475" y="2756950"/>
            <a:ext cx="2123500" cy="21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312" y="651599"/>
            <a:ext cx="2319826" cy="200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7">
            <a:alphaModFix/>
          </a:blip>
          <a:srcRect l="20815" r="21700"/>
          <a:stretch/>
        </p:blipFill>
        <p:spPr>
          <a:xfrm>
            <a:off x="4026525" y="1271561"/>
            <a:ext cx="2060428" cy="26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6550" y="1436538"/>
            <a:ext cx="2730626" cy="227042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2602825" y="2800475"/>
            <a:ext cx="838500" cy="3693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5016850" y="3118600"/>
            <a:ext cx="838500" cy="3693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6950625" y="739350"/>
            <a:ext cx="349500" cy="9762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7154375" y="3354375"/>
            <a:ext cx="712500" cy="313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Finding useful words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1478175" y="1409700"/>
            <a:ext cx="30927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Top 3 Coefficients: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Archer: 	</a:t>
            </a: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archer, pol, phlox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Kirk:</a:t>
            </a: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 		kirk, spock, mccoy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Sisko:</a:t>
            </a: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 		sisko, dominion, odo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Janeway: 	</a:t>
            </a: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janeway, kathryn, voyager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How good would different models be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only using the words like this?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375" y="682275"/>
            <a:ext cx="3937900" cy="37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5">
            <a:alphaModFix/>
          </a:blip>
          <a:srcRect t="57949" r="55134" b="14389"/>
          <a:stretch/>
        </p:blipFill>
        <p:spPr>
          <a:xfrm>
            <a:off x="1478163" y="640950"/>
            <a:ext cx="2632474" cy="3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4000" y="2096975"/>
            <a:ext cx="1248225" cy="12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Success Metric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5382750" y="1751375"/>
            <a:ext cx="3329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Accuracy = correct predictions / all predictions</a:t>
            </a:r>
            <a:b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</a:b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What is a good accuracy score? It depends on what you are trying to do.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A99FF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In this case: better than the </a:t>
            </a:r>
            <a:r>
              <a:rPr lang="de" u="sng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baseline accuracy</a:t>
            </a:r>
            <a:endParaRPr u="sng"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better than a human?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6550" y="843524"/>
            <a:ext cx="2685450" cy="34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5382750" y="90300"/>
            <a:ext cx="37614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Simple Model performance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650" y="809625"/>
            <a:ext cx="505777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More Feature Engineering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925" y="1201063"/>
            <a:ext cx="4364350" cy="27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 rotWithShape="1">
          <a:blip r:embed="rId5">
            <a:alphaModFix/>
          </a:blip>
          <a:srcRect t="57949" r="55134" b="14389"/>
          <a:stretch/>
        </p:blipFill>
        <p:spPr>
          <a:xfrm>
            <a:off x="1487913" y="574613"/>
            <a:ext cx="2632474" cy="3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8713" y="690600"/>
            <a:ext cx="23336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8713" y="2100300"/>
            <a:ext cx="23336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8713" y="3510000"/>
            <a:ext cx="23336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More Feature Engineering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</a:t>
            </a:r>
            <a:r>
              <a:rPr lang="de" sz="1200" b="1">
                <a:solidFill>
                  <a:srgbClr val="FFB900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endParaRPr sz="1200" b="1"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575" y="1017713"/>
            <a:ext cx="586740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1899575" y="2478325"/>
            <a:ext cx="55080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Analysing parts of speech: 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A99FF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use part-of-speech tagging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WP: 	wh-pronoun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VBP: 	verb (non-3rd-person singular present)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PRP: 	personal pronoun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VB: 	verb, base form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NNP: 	proper noun (singular)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More Feature Engineering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</a:t>
            </a:r>
            <a:r>
              <a:rPr lang="de" sz="1200" b="1">
                <a:solidFill>
                  <a:srgbClr val="FFB900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endParaRPr sz="1200" b="1"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1633000" y="900025"/>
            <a:ext cx="5508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Word embeddings: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775" y="1452828"/>
            <a:ext cx="6390824" cy="22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What the model sees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550" y="881025"/>
            <a:ext cx="7427750" cy="27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5">
            <a:alphaModFix/>
          </a:blip>
          <a:srcRect t="15994"/>
          <a:stretch/>
        </p:blipFill>
        <p:spPr>
          <a:xfrm>
            <a:off x="2304850" y="4100025"/>
            <a:ext cx="2075550" cy="2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1491100" y="4037150"/>
            <a:ext cx="20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Train Set:</a:t>
            </a: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6">
            <a:alphaModFix/>
          </a:blip>
          <a:srcRect t="15994"/>
          <a:stretch/>
        </p:blipFill>
        <p:spPr>
          <a:xfrm>
            <a:off x="6631625" y="4112713"/>
            <a:ext cx="2075550" cy="2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5785075" y="4049575"/>
            <a:ext cx="20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Test Set:</a:t>
            </a: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The Model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525" y="803625"/>
            <a:ext cx="4417150" cy="34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5382750" y="90300"/>
            <a:ext cx="34053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The Captains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775" y="1009125"/>
            <a:ext cx="5894250" cy="31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solidFill>
                  <a:schemeClr val="dk1"/>
                </a:solidFill>
              </a:rPr>
              <a:t>f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solidFill>
                  <a:schemeClr val="dk1"/>
                </a:solidFill>
              </a:rPr>
              <a:t>scarf?</a:t>
            </a:r>
            <a:endParaRPr/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A Decision Tree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07" name="Google Shape;3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738" y="1030124"/>
            <a:ext cx="5043975" cy="27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/>
        </p:nvSpPr>
        <p:spPr>
          <a:xfrm>
            <a:off x="7036875" y="3442450"/>
            <a:ext cx="7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Depth: 3</a:t>
            </a:r>
            <a:endParaRPr sz="1300"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1851650" y="1060350"/>
            <a:ext cx="4470900" cy="2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highlight>
                  <a:srgbClr val="FBFBFB"/>
                </a:highlight>
              </a:rPr>
              <a:t>Decision Tree: Will this outfit look good?</a:t>
            </a:r>
            <a:endParaRPr sz="1500">
              <a:highlight>
                <a:srgbClr val="FBFBFB"/>
              </a:highlight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3592525" y="1337300"/>
            <a:ext cx="9021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length of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scarf?</a:t>
            </a:r>
            <a:endParaRPr sz="1200"/>
          </a:p>
        </p:txBody>
      </p:sp>
      <p:sp>
        <p:nvSpPr>
          <p:cNvPr id="311" name="Google Shape;311;p32"/>
          <p:cNvSpPr txBox="1"/>
          <p:nvPr/>
        </p:nvSpPr>
        <p:spPr>
          <a:xfrm>
            <a:off x="2494650" y="2075275"/>
            <a:ext cx="1145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red pants?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2" name="Google Shape;312;p32"/>
          <p:cNvSpPr txBox="1"/>
          <p:nvPr/>
        </p:nvSpPr>
        <p:spPr>
          <a:xfrm>
            <a:off x="4443325" y="2075275"/>
            <a:ext cx="1145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purple hat?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3" name="Google Shape;313;p32"/>
          <p:cNvSpPr txBox="1"/>
          <p:nvPr/>
        </p:nvSpPr>
        <p:spPr>
          <a:xfrm>
            <a:off x="1673750" y="2868625"/>
            <a:ext cx="1016700" cy="27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…</a:t>
            </a:r>
            <a:endParaRPr sz="1200"/>
          </a:p>
        </p:txBody>
      </p:sp>
      <p:sp>
        <p:nvSpPr>
          <p:cNvPr id="314" name="Google Shape;314;p32"/>
          <p:cNvSpPr txBox="1"/>
          <p:nvPr/>
        </p:nvSpPr>
        <p:spPr>
          <a:xfrm>
            <a:off x="2989375" y="2868625"/>
            <a:ext cx="922800" cy="27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…</a:t>
            </a:r>
            <a:endParaRPr sz="1200"/>
          </a:p>
        </p:txBody>
      </p:sp>
      <p:sp>
        <p:nvSpPr>
          <p:cNvPr id="315" name="Google Shape;315;p32"/>
          <p:cNvSpPr txBox="1"/>
          <p:nvPr/>
        </p:nvSpPr>
        <p:spPr>
          <a:xfrm>
            <a:off x="4190400" y="2868625"/>
            <a:ext cx="902100" cy="27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…</a:t>
            </a:r>
            <a:endParaRPr sz="1200"/>
          </a:p>
        </p:txBody>
      </p:sp>
      <p:sp>
        <p:nvSpPr>
          <p:cNvPr id="316" name="Google Shape;316;p32"/>
          <p:cNvSpPr txBox="1"/>
          <p:nvPr/>
        </p:nvSpPr>
        <p:spPr>
          <a:xfrm>
            <a:off x="5478175" y="2868625"/>
            <a:ext cx="902100" cy="27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…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3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Random Forest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523" y="1100888"/>
            <a:ext cx="4377350" cy="29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/>
          <p:nvPr/>
        </p:nvSpPr>
        <p:spPr>
          <a:xfrm>
            <a:off x="6268500" y="3528425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Number of trees per forest: 7</a:t>
            </a:r>
            <a:endParaRPr sz="1300"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262" y="837838"/>
            <a:ext cx="2963826" cy="223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4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4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Boosting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40" name="Google Shape;3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873" y="844800"/>
            <a:ext cx="4377350" cy="29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473" y="1073400"/>
            <a:ext cx="4377350" cy="29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873" y="1302000"/>
            <a:ext cx="4377350" cy="29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273" y="1530600"/>
            <a:ext cx="4377350" cy="29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/>
        </p:nvSpPr>
        <p:spPr>
          <a:xfrm>
            <a:off x="6718175" y="3157775"/>
            <a:ext cx="1932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Number of sequential forests: 500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Trying to correct the error of the previous forest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1" name="Google Shape;3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Evaluating the model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</a:t>
            </a:r>
            <a:r>
              <a:rPr lang="de" sz="1200" b="1">
                <a:solidFill>
                  <a:srgbClr val="FFB900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endParaRPr sz="1200" b="1"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55" name="Google Shape;3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075" y="627188"/>
            <a:ext cx="4342899" cy="3912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5"/>
          <p:cNvSpPr txBox="1"/>
          <p:nvPr/>
        </p:nvSpPr>
        <p:spPr>
          <a:xfrm>
            <a:off x="6373725" y="1876300"/>
            <a:ext cx="3132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Accuracy: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( 464+859+551+1029+479  ) / 7111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=  0.4756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(Baseline: 0.25)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6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5382750" y="90300"/>
            <a:ext cx="3405300" cy="1015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What the model got right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1488650" y="1756363"/>
            <a:ext cx="16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Archer</a:t>
            </a: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638" y="1376813"/>
            <a:ext cx="51530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638" y="2357213"/>
            <a:ext cx="51530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/>
        </p:nvSpPr>
        <p:spPr>
          <a:xfrm>
            <a:off x="1488650" y="2709638"/>
            <a:ext cx="16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Picard</a:t>
            </a: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71" name="Google Shape;3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650" y="3406175"/>
            <a:ext cx="7013450" cy="2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/>
        </p:nvSpPr>
        <p:spPr>
          <a:xfrm>
            <a:off x="1488650" y="3706625"/>
            <a:ext cx="16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Janeway</a:t>
            </a: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1861750" y="2003750"/>
            <a:ext cx="454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 txBox="1"/>
          <p:nvPr/>
        </p:nvSpPr>
        <p:spPr>
          <a:xfrm>
            <a:off x="5382750" y="90300"/>
            <a:ext cx="3405300" cy="1015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What the model got wrong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83" name="Google Shape;383;p37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84" name="Google Shape;384;p37"/>
          <p:cNvSpPr txBox="1"/>
          <p:nvPr/>
        </p:nvSpPr>
        <p:spPr>
          <a:xfrm>
            <a:off x="1504375" y="1732700"/>
            <a:ext cx="33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Correct: Picard (model guess: Kirk)</a:t>
            </a: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85" name="Google Shape;385;p37"/>
          <p:cNvSpPr txBox="1"/>
          <p:nvPr/>
        </p:nvSpPr>
        <p:spPr>
          <a:xfrm>
            <a:off x="1506325" y="2594175"/>
            <a:ext cx="313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Correct: Sisko (model guess: Picard)</a:t>
            </a: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86" name="Google Shape;386;p37"/>
          <p:cNvSpPr txBox="1"/>
          <p:nvPr/>
        </p:nvSpPr>
        <p:spPr>
          <a:xfrm>
            <a:off x="1504375" y="3693875"/>
            <a:ext cx="34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Correct: Archer (model guess: Janeway)</a:t>
            </a: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87" name="Google Shape;387;p37"/>
          <p:cNvPicPr preferRelativeResize="0"/>
          <p:nvPr/>
        </p:nvPicPr>
        <p:blipFill rotWithShape="1">
          <a:blip r:embed="rId4">
            <a:alphaModFix/>
          </a:blip>
          <a:srcRect t="17494" b="-16"/>
          <a:stretch/>
        </p:blipFill>
        <p:spPr>
          <a:xfrm>
            <a:off x="1504375" y="2410063"/>
            <a:ext cx="7021475" cy="21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375" y="3324575"/>
            <a:ext cx="3595253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4375" y="1384163"/>
            <a:ext cx="470535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6" name="Google Shape;3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8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Live long and prosper!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</a:t>
            </a:r>
            <a:r>
              <a:rPr lang="de" sz="1200" b="1">
                <a:solidFill>
                  <a:srgbClr val="FFB900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endParaRPr sz="1200" b="1"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3720775" y="2789125"/>
            <a:ext cx="22590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trek.jani.codes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1924675" y="1304875"/>
            <a:ext cx="6003600" cy="1293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Conclusion: you can train a model to be correct on guessing which of the 5 captains said a specific line almost half the time!</a:t>
            </a:r>
            <a:endParaRPr sz="1800" b="1"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But is the model better than a human? You can try for yourself:</a:t>
            </a:r>
            <a:endParaRPr sz="1800" b="1"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9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9"/>
          <p:cNvSpPr txBox="1"/>
          <p:nvPr/>
        </p:nvSpPr>
        <p:spPr>
          <a:xfrm>
            <a:off x="5382750" y="90300"/>
            <a:ext cx="34053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Sources Visual Elements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411" name="Google Shape;411;p39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412" name="Google Shape;412;p39"/>
          <p:cNvSpPr txBox="1"/>
          <p:nvPr/>
        </p:nvSpPr>
        <p:spPr>
          <a:xfrm>
            <a:off x="1206975" y="1017725"/>
            <a:ext cx="6989400" cy="4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Visuals: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Title:</a:t>
            </a: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 https://www.deviantart.com/futurephonic/art/LCARS-Computer-Network-47124917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LCARS Design: </a:t>
            </a:r>
            <a:r>
              <a:rPr lang="de" u="sng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https://www.deviantart.com/retoucher07030/art/LCARS-Vector-Shapes-156730231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Picture Captains</a:t>
            </a: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: https://screenrant.com/every-star-trek-captain-ranked/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Scotty Gif: </a:t>
            </a:r>
            <a:r>
              <a:rPr lang="de" u="sng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https://imgur.com/gallery/KNEwW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Picture Troi:</a:t>
            </a: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 https://twitter.com/DeannaTroi_/photo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Picard pictures:</a:t>
            </a: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lang="de" u="sng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https://tinyurl.com/37xjxhhu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Riker in the forest Gif:</a:t>
            </a: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lang="de" u="sng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https://tenor.com/view/star-trek-riker-forest-lost-gif-15346557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Decision Tree example: </a:t>
            </a:r>
            <a:r>
              <a:rPr lang="de" u="sng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https://jakevdp.github.io/PythonDataScienceHandbook/06.00-figure-code.html#Decision-Tree-Example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Forest example:</a:t>
            </a: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lang="de" u="sng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https://ai-pool.com/a/s/random-forests-understanding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Additional Slides</a:t>
            </a:r>
            <a:endParaRPr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72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Title Size 27pt</a:t>
            </a:r>
            <a:endParaRPr sz="272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423" name="Google Shape;4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4118"/>
            <a:ext cx="9143998" cy="72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450" y="2218725"/>
            <a:ext cx="3491751" cy="26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195" y="2299600"/>
            <a:ext cx="3453148" cy="25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1"/>
          <p:cNvSpPr txBox="1"/>
          <p:nvPr/>
        </p:nvSpPr>
        <p:spPr>
          <a:xfrm flipH="1">
            <a:off x="311700" y="989425"/>
            <a:ext cx="39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Font: Antonio - Text size 14pt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FFB900"/>
                </a:solidFill>
                <a:latin typeface="Antonio"/>
                <a:ea typeface="Antonio"/>
                <a:cs typeface="Antonio"/>
                <a:sym typeface="Antonio"/>
              </a:rPr>
              <a:t>There's no such thing as the unknown, only things temporarily hidden.</a:t>
            </a:r>
            <a:endParaRPr sz="1400"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382750" y="90300"/>
            <a:ext cx="34053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Who said it?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632975" y="1152475"/>
            <a:ext cx="48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There's no such thing as the unknown, only things temporarily hidden.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632975" y="2251938"/>
            <a:ext cx="48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There is coffee in that nebula.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632975" y="3391013"/>
            <a:ext cx="680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Without evidence of intent, Number One, it will not be a simple matter.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33" name="Google Shape;4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2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2"/>
          <p:cNvSpPr txBox="1"/>
          <p:nvPr/>
        </p:nvSpPr>
        <p:spPr>
          <a:xfrm>
            <a:off x="5382750" y="90300"/>
            <a:ext cx="34053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Network Graphs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437" name="Google Shape;4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996" y="924682"/>
            <a:ext cx="3405300" cy="331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100" y="924663"/>
            <a:ext cx="3405300" cy="331793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2"/>
          <p:cNvSpPr txBox="1"/>
          <p:nvPr/>
        </p:nvSpPr>
        <p:spPr>
          <a:xfrm>
            <a:off x="1482400" y="4303425"/>
            <a:ext cx="33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Deep Space 9</a:t>
            </a: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5292100" y="4303425"/>
            <a:ext cx="33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The Original Series</a:t>
            </a: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7" name="Google Shape;4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3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5382750" y="90300"/>
            <a:ext cx="36855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Coefs Engineered Features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450" name="Google Shape;450;p43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451" name="Google Shape;4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273" y="604175"/>
            <a:ext cx="5645450" cy="39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58" name="Google Shape;4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4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4"/>
          <p:cNvSpPr txBox="1"/>
          <p:nvPr/>
        </p:nvSpPr>
        <p:spPr>
          <a:xfrm>
            <a:off x="5382750" y="90300"/>
            <a:ext cx="36855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AUC Engineered Features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462" name="Google Shape;4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400" y="831375"/>
            <a:ext cx="6403331" cy="373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69" name="Google Shape;4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5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5"/>
          <p:cNvSpPr txBox="1"/>
          <p:nvPr/>
        </p:nvSpPr>
        <p:spPr>
          <a:xfrm>
            <a:off x="5382750" y="90300"/>
            <a:ext cx="36855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XGBoost 500 rounds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473" name="Google Shape;473;p45"/>
          <p:cNvPicPr preferRelativeResize="0"/>
          <p:nvPr/>
        </p:nvPicPr>
        <p:blipFill rotWithShape="1">
          <a:blip r:embed="rId4">
            <a:alphaModFix/>
          </a:blip>
          <a:srcRect t="27267" r="24391"/>
          <a:stretch/>
        </p:blipFill>
        <p:spPr>
          <a:xfrm>
            <a:off x="1790400" y="823988"/>
            <a:ext cx="5853625" cy="35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FFB900"/>
                </a:solidFill>
                <a:latin typeface="Antonio"/>
                <a:ea typeface="Antonio"/>
                <a:cs typeface="Antonio"/>
                <a:sym typeface="Antonio"/>
              </a:rPr>
              <a:t>There's no such thing as the unknown, only things temporarily hidden.</a:t>
            </a:r>
            <a:endParaRPr sz="1400"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5382750" y="90300"/>
            <a:ext cx="34053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Who said it?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</a:t>
            </a:r>
            <a:r>
              <a:rPr lang="de" sz="1200" b="1">
                <a:solidFill>
                  <a:srgbClr val="FFB900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endParaRPr sz="1200" b="1"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632975" y="1152475"/>
            <a:ext cx="483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There's no such thing as the unknown, only things temporarily hidden.</a:t>
            </a:r>
            <a:br>
              <a:rPr lang="de">
                <a:solidFill>
                  <a:srgbClr val="FFB900"/>
                </a:solidFill>
                <a:latin typeface="Antonio"/>
                <a:ea typeface="Antonio"/>
                <a:cs typeface="Antonio"/>
                <a:sym typeface="Antonio"/>
              </a:rPr>
            </a:br>
            <a:r>
              <a:rPr lang="de" i="1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- James T. Kirk</a:t>
            </a:r>
            <a:endParaRPr i="1"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1632975" y="2251938"/>
            <a:ext cx="483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There is coffee in that nebula.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- Kathryn Janeway</a:t>
            </a:r>
            <a:endParaRPr i="1"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632975" y="3391013"/>
            <a:ext cx="680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Without evidence of intent, Number One, it will not be a simple matter.</a:t>
            </a:r>
            <a:endParaRPr sz="17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i="1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- Jean-Luc Picard</a:t>
            </a:r>
            <a:endParaRPr i="1"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642750" y="1459425"/>
            <a:ext cx="454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5382750" y="90300"/>
            <a:ext cx="34053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The Goal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364750" y="1017725"/>
            <a:ext cx="5080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Helping our computer to recognize which captain said a line it has not seen before!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A99FF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In Data Science this is called creating and training a </a:t>
            </a:r>
            <a:r>
              <a:rPr lang="de" u="sng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classification model</a:t>
            </a: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.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>
                <a:solidFill>
                  <a:srgbClr val="B5A2FF"/>
                </a:solidFill>
                <a:latin typeface="Antonio"/>
                <a:ea typeface="Antonio"/>
                <a:cs typeface="Antonio"/>
                <a:sym typeface="Antonio"/>
              </a:rPr>
              <a:t>	</a:t>
            </a:r>
            <a:endParaRPr i="1">
              <a:solidFill>
                <a:srgbClr val="B5A2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Analysing how the model comes to its answer, and how often it is correct evaluating unseen lines: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A99FF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The amount of correct answers divided by all answers is called 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accuracy</a:t>
            </a: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, this is our main metric for success!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5382750" y="90300"/>
            <a:ext cx="34053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Data Acquisition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</a:t>
            </a:r>
            <a:r>
              <a:rPr lang="de" sz="1200" b="1">
                <a:solidFill>
                  <a:srgbClr val="FFB900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endParaRPr sz="1200" b="1"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l="10268" t="71457" r="5697" b="14465"/>
          <a:stretch/>
        </p:blipFill>
        <p:spPr>
          <a:xfrm>
            <a:off x="1206975" y="1566250"/>
            <a:ext cx="7683675" cy="4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1206975" y="1017725"/>
            <a:ext cx="48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The issue with the Kaggle Dataset of lines per character:</a:t>
            </a:r>
            <a:endParaRPr i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206975" y="2263950"/>
            <a:ext cx="4835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The solution - collecting the data ourselves: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A99FF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This is called scraping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A99FF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Source: </a:t>
            </a:r>
            <a:r>
              <a:rPr lang="de" u="sng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chakoteya.net</a:t>
            </a:r>
            <a:endParaRPr u="sng"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3325" y="2654175"/>
            <a:ext cx="5143499" cy="19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5382750" y="90300"/>
            <a:ext cx="34053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Data Cleaning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1206975" y="1017725"/>
            <a:ext cx="78177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Fishing the character names and lines out of our html soup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Get rid of formatting characters, stage directions etc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CC9A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Decide on minimum length of lines used (at least 5 words and at least 20 characters)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9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B5A2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B5A2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In the end we get a neat collection of lines for each of the captains:</a:t>
            </a:r>
            <a:endParaRPr sz="1300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875" y="2791388"/>
            <a:ext cx="71818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5382750" y="90300"/>
            <a:ext cx="34053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Feature Engineering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588" y="2366925"/>
            <a:ext cx="233362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1364750" y="1017725"/>
            <a:ext cx="5080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We humans can just read the line, but how can we communicate different aspects of a line of dialog to our computer?</a:t>
            </a:r>
            <a:endParaRPr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A99FF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NLP means just that: </a:t>
            </a:r>
            <a:r>
              <a:rPr lang="de" u="sng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natural language processing</a:t>
            </a:r>
            <a:endParaRPr u="sng"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A99FF"/>
              </a:buClr>
              <a:buSzPts val="1400"/>
              <a:buFont typeface="Antonio"/>
              <a:buChar char="-"/>
            </a:pP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This is, where </a:t>
            </a:r>
            <a:r>
              <a:rPr lang="de" u="sng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feature engineering</a:t>
            </a:r>
            <a:r>
              <a:rPr lang="de">
                <a:solidFill>
                  <a:srgbClr val="9A99FF"/>
                </a:solidFill>
                <a:latin typeface="Antonio"/>
                <a:ea typeface="Antonio"/>
                <a:cs typeface="Antonio"/>
                <a:sym typeface="Antonio"/>
              </a:rPr>
              <a:t> starts.</a:t>
            </a: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A99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5">
            <a:alphaModFix/>
          </a:blip>
          <a:srcRect r="55134"/>
          <a:stretch/>
        </p:blipFill>
        <p:spPr>
          <a:xfrm>
            <a:off x="1904675" y="2547900"/>
            <a:ext cx="2632474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1206975" y="402325"/>
            <a:ext cx="5829900" cy="436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5382750" y="90300"/>
            <a:ext cx="3665700" cy="60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Counting words</a:t>
            </a:r>
            <a:endParaRPr sz="27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114200" y="4703625"/>
            <a:ext cx="1932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FFCC9A"/>
                </a:solidFill>
                <a:latin typeface="Antonio"/>
                <a:ea typeface="Antonio"/>
                <a:cs typeface="Antonio"/>
                <a:sym typeface="Antonio"/>
              </a:rPr>
              <a:t>Presentation Stardate 4763.44 </a:t>
            </a:r>
            <a:endParaRPr sz="1200" b="1">
              <a:solidFill>
                <a:srgbClr val="FFCC9A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t="57949" r="55134" b="14389"/>
          <a:stretch/>
        </p:blipFill>
        <p:spPr>
          <a:xfrm>
            <a:off x="1478163" y="488550"/>
            <a:ext cx="2632474" cy="3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877" y="927025"/>
            <a:ext cx="2029047" cy="33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5761" y="885638"/>
            <a:ext cx="4386548" cy="33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1103</Words>
  <Application>Microsoft Macintosh PowerPoint</Application>
  <PresentationFormat>On-screen Show (16:9)</PresentationFormat>
  <Paragraphs>187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Antonio</vt:lpstr>
      <vt:lpstr>Arial</vt:lpstr>
      <vt:lpstr>Courier New</vt:lpstr>
      <vt:lpstr>Verdana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Slides</vt:lpstr>
      <vt:lpstr>Title Size 27pt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TamaraJ Fingerlin</cp:lastModifiedBy>
  <cp:revision>1</cp:revision>
  <dcterms:modified xsi:type="dcterms:W3CDTF">2022-01-03T22:59:42Z</dcterms:modified>
</cp:coreProperties>
</file>